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27"/>
  </p:notes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8" r:id="rId18"/>
    <p:sldId id="272" r:id="rId19"/>
    <p:sldId id="273" r:id="rId20"/>
    <p:sldId id="274" r:id="rId21"/>
    <p:sldId id="275" r:id="rId22"/>
    <p:sldId id="276" r:id="rId23"/>
    <p:sldId id="277" r:id="rId24"/>
    <p:sldId id="279" r:id="rId25"/>
    <p:sldId id="280" r:id="rId2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343" autoAdjust="0"/>
  </p:normalViewPr>
  <p:slideViewPr>
    <p:cSldViewPr snapToGrid="0">
      <p:cViewPr varScale="1">
        <p:scale>
          <a:sx n="69" d="100"/>
          <a:sy n="69" d="100"/>
        </p:scale>
        <p:origin x="780" y="66"/>
      </p:cViewPr>
      <p:guideLst>
        <p:guide orient="horz" pos="2160"/>
        <p:guide pos="3840"/>
      </p:guideLst>
    </p:cSldViewPr>
  </p:slideViewPr>
  <p:outlineViewPr>
    <p:cViewPr>
      <p:scale>
        <a:sx n="33" d="100"/>
        <a:sy n="33" d="100"/>
      </p:scale>
      <p:origin x="0" y="-12984"/>
    </p:cViewPr>
  </p:outlin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B4CE51-95E8-46A7-A152-71F8777C19D2}" type="datetimeFigureOut">
              <a:rPr lang="de-DE"/>
              <a:t>tt.01.jjjj</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E257DE-363F-4AA9-8288-C29C3343EE3F}" type="slidenum">
              <a:rPr lang="de-DE"/>
              <a:t>‹Nr.›</a:t>
            </a:fld>
            <a:endParaRPr lang="de-DE"/>
          </a:p>
        </p:txBody>
      </p:sp>
    </p:spTree>
    <p:extLst>
      <p:ext uri="{BB962C8B-B14F-4D97-AF65-F5344CB8AC3E}">
        <p14:creationId xmlns:p14="http://schemas.microsoft.com/office/powerpoint/2010/main" val="1007077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1</a:t>
            </a:fld>
            <a:endParaRPr lang="de-DE"/>
          </a:p>
        </p:txBody>
      </p:sp>
    </p:spTree>
    <p:extLst>
      <p:ext uri="{BB962C8B-B14F-4D97-AF65-F5344CB8AC3E}">
        <p14:creationId xmlns:p14="http://schemas.microsoft.com/office/powerpoint/2010/main" val="2011150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10</a:t>
            </a:fld>
            <a:endParaRPr lang="de-DE"/>
          </a:p>
        </p:txBody>
      </p:sp>
    </p:spTree>
    <p:extLst>
      <p:ext uri="{BB962C8B-B14F-4D97-AF65-F5344CB8AC3E}">
        <p14:creationId xmlns:p14="http://schemas.microsoft.com/office/powerpoint/2010/main" val="3135547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11</a:t>
            </a:fld>
            <a:endParaRPr lang="de-DE"/>
          </a:p>
        </p:txBody>
      </p:sp>
    </p:spTree>
    <p:extLst>
      <p:ext uri="{BB962C8B-B14F-4D97-AF65-F5344CB8AC3E}">
        <p14:creationId xmlns:p14="http://schemas.microsoft.com/office/powerpoint/2010/main" val="3272864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12</a:t>
            </a:fld>
            <a:endParaRPr lang="de-DE"/>
          </a:p>
        </p:txBody>
      </p:sp>
    </p:spTree>
    <p:extLst>
      <p:ext uri="{BB962C8B-B14F-4D97-AF65-F5344CB8AC3E}">
        <p14:creationId xmlns:p14="http://schemas.microsoft.com/office/powerpoint/2010/main" val="500236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13</a:t>
            </a:fld>
            <a:endParaRPr lang="de-DE"/>
          </a:p>
        </p:txBody>
      </p:sp>
    </p:spTree>
    <p:extLst>
      <p:ext uri="{BB962C8B-B14F-4D97-AF65-F5344CB8AC3E}">
        <p14:creationId xmlns:p14="http://schemas.microsoft.com/office/powerpoint/2010/main" val="33136201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14</a:t>
            </a:fld>
            <a:endParaRPr lang="de-DE"/>
          </a:p>
        </p:txBody>
      </p:sp>
    </p:spTree>
    <p:extLst>
      <p:ext uri="{BB962C8B-B14F-4D97-AF65-F5344CB8AC3E}">
        <p14:creationId xmlns:p14="http://schemas.microsoft.com/office/powerpoint/2010/main" val="912745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15</a:t>
            </a:fld>
            <a:endParaRPr lang="de-DE"/>
          </a:p>
        </p:txBody>
      </p:sp>
    </p:spTree>
    <p:extLst>
      <p:ext uri="{BB962C8B-B14F-4D97-AF65-F5344CB8AC3E}">
        <p14:creationId xmlns:p14="http://schemas.microsoft.com/office/powerpoint/2010/main" val="9094312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16</a:t>
            </a:fld>
            <a:endParaRPr lang="de-DE"/>
          </a:p>
        </p:txBody>
      </p:sp>
    </p:spTree>
    <p:extLst>
      <p:ext uri="{BB962C8B-B14F-4D97-AF65-F5344CB8AC3E}">
        <p14:creationId xmlns:p14="http://schemas.microsoft.com/office/powerpoint/2010/main" val="8233379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17</a:t>
            </a:fld>
            <a:endParaRPr lang="de-DE"/>
          </a:p>
        </p:txBody>
      </p:sp>
    </p:spTree>
    <p:extLst>
      <p:ext uri="{BB962C8B-B14F-4D97-AF65-F5344CB8AC3E}">
        <p14:creationId xmlns:p14="http://schemas.microsoft.com/office/powerpoint/2010/main" val="39001059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18</a:t>
            </a:fld>
            <a:endParaRPr lang="de-DE"/>
          </a:p>
        </p:txBody>
      </p:sp>
    </p:spTree>
    <p:extLst>
      <p:ext uri="{BB962C8B-B14F-4D97-AF65-F5344CB8AC3E}">
        <p14:creationId xmlns:p14="http://schemas.microsoft.com/office/powerpoint/2010/main" val="17241789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19</a:t>
            </a:fld>
            <a:endParaRPr lang="de-DE"/>
          </a:p>
        </p:txBody>
      </p:sp>
    </p:spTree>
    <p:extLst>
      <p:ext uri="{BB962C8B-B14F-4D97-AF65-F5344CB8AC3E}">
        <p14:creationId xmlns:p14="http://schemas.microsoft.com/office/powerpoint/2010/main" val="3751115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2</a:t>
            </a:fld>
            <a:endParaRPr lang="de-DE"/>
          </a:p>
        </p:txBody>
      </p:sp>
    </p:spTree>
    <p:extLst>
      <p:ext uri="{BB962C8B-B14F-4D97-AF65-F5344CB8AC3E}">
        <p14:creationId xmlns:p14="http://schemas.microsoft.com/office/powerpoint/2010/main" val="22694221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smtClean="0"/>
          </a:p>
        </p:txBody>
      </p:sp>
      <p:sp>
        <p:nvSpPr>
          <p:cNvPr id="4" name="Foliennummernplatzhalter 3"/>
          <p:cNvSpPr>
            <a:spLocks noGrp="1"/>
          </p:cNvSpPr>
          <p:nvPr>
            <p:ph type="sldNum" sz="quarter" idx="10"/>
          </p:nvPr>
        </p:nvSpPr>
        <p:spPr/>
        <p:txBody>
          <a:bodyPr/>
          <a:lstStyle/>
          <a:p>
            <a:fld id="{34E257DE-363F-4AA9-8288-C29C3343EE3F}" type="slidenum">
              <a:rPr lang="de-DE"/>
              <a:t>20</a:t>
            </a:fld>
            <a:endParaRPr lang="de-DE"/>
          </a:p>
        </p:txBody>
      </p:sp>
    </p:spTree>
    <p:extLst>
      <p:ext uri="{BB962C8B-B14F-4D97-AF65-F5344CB8AC3E}">
        <p14:creationId xmlns:p14="http://schemas.microsoft.com/office/powerpoint/2010/main" val="736289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21</a:t>
            </a:fld>
            <a:endParaRPr lang="de-DE"/>
          </a:p>
        </p:txBody>
      </p:sp>
    </p:spTree>
    <p:extLst>
      <p:ext uri="{BB962C8B-B14F-4D97-AF65-F5344CB8AC3E}">
        <p14:creationId xmlns:p14="http://schemas.microsoft.com/office/powerpoint/2010/main" val="27760568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22</a:t>
            </a:fld>
            <a:endParaRPr lang="de-DE"/>
          </a:p>
        </p:txBody>
      </p:sp>
    </p:spTree>
    <p:extLst>
      <p:ext uri="{BB962C8B-B14F-4D97-AF65-F5344CB8AC3E}">
        <p14:creationId xmlns:p14="http://schemas.microsoft.com/office/powerpoint/2010/main" val="24302467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23</a:t>
            </a:fld>
            <a:endParaRPr lang="de-DE"/>
          </a:p>
        </p:txBody>
      </p:sp>
    </p:spTree>
    <p:extLst>
      <p:ext uri="{BB962C8B-B14F-4D97-AF65-F5344CB8AC3E}">
        <p14:creationId xmlns:p14="http://schemas.microsoft.com/office/powerpoint/2010/main" val="16919707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24</a:t>
            </a:fld>
            <a:endParaRPr lang="de-DE"/>
          </a:p>
        </p:txBody>
      </p:sp>
    </p:spTree>
    <p:extLst>
      <p:ext uri="{BB962C8B-B14F-4D97-AF65-F5344CB8AC3E}">
        <p14:creationId xmlns:p14="http://schemas.microsoft.com/office/powerpoint/2010/main" val="3788511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25</a:t>
            </a:fld>
            <a:endParaRPr lang="de-DE"/>
          </a:p>
        </p:txBody>
      </p:sp>
    </p:spTree>
    <p:extLst>
      <p:ext uri="{BB962C8B-B14F-4D97-AF65-F5344CB8AC3E}">
        <p14:creationId xmlns:p14="http://schemas.microsoft.com/office/powerpoint/2010/main" val="554796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3</a:t>
            </a:fld>
            <a:endParaRPr lang="de-DE"/>
          </a:p>
        </p:txBody>
      </p:sp>
    </p:spTree>
    <p:extLst>
      <p:ext uri="{BB962C8B-B14F-4D97-AF65-F5344CB8AC3E}">
        <p14:creationId xmlns:p14="http://schemas.microsoft.com/office/powerpoint/2010/main" val="2204463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4</a:t>
            </a:fld>
            <a:endParaRPr lang="de-DE"/>
          </a:p>
        </p:txBody>
      </p:sp>
    </p:spTree>
    <p:extLst>
      <p:ext uri="{BB962C8B-B14F-4D97-AF65-F5344CB8AC3E}">
        <p14:creationId xmlns:p14="http://schemas.microsoft.com/office/powerpoint/2010/main" val="1854474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5</a:t>
            </a:fld>
            <a:endParaRPr lang="de-DE"/>
          </a:p>
        </p:txBody>
      </p:sp>
    </p:spTree>
    <p:extLst>
      <p:ext uri="{BB962C8B-B14F-4D97-AF65-F5344CB8AC3E}">
        <p14:creationId xmlns:p14="http://schemas.microsoft.com/office/powerpoint/2010/main" val="560819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6</a:t>
            </a:fld>
            <a:endParaRPr lang="de-DE"/>
          </a:p>
        </p:txBody>
      </p:sp>
    </p:spTree>
    <p:extLst>
      <p:ext uri="{BB962C8B-B14F-4D97-AF65-F5344CB8AC3E}">
        <p14:creationId xmlns:p14="http://schemas.microsoft.com/office/powerpoint/2010/main" val="1550853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7</a:t>
            </a:fld>
            <a:endParaRPr lang="de-DE"/>
          </a:p>
        </p:txBody>
      </p:sp>
    </p:spTree>
    <p:extLst>
      <p:ext uri="{BB962C8B-B14F-4D97-AF65-F5344CB8AC3E}">
        <p14:creationId xmlns:p14="http://schemas.microsoft.com/office/powerpoint/2010/main" val="4066817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8</a:t>
            </a:fld>
            <a:endParaRPr lang="de-DE"/>
          </a:p>
        </p:txBody>
      </p:sp>
    </p:spTree>
    <p:extLst>
      <p:ext uri="{BB962C8B-B14F-4D97-AF65-F5344CB8AC3E}">
        <p14:creationId xmlns:p14="http://schemas.microsoft.com/office/powerpoint/2010/main" val="1485856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4E257DE-363F-4AA9-8288-C29C3343EE3F}" type="slidenum">
              <a:rPr lang="de-DE"/>
              <a:t>9</a:t>
            </a:fld>
            <a:endParaRPr lang="de-DE"/>
          </a:p>
        </p:txBody>
      </p:sp>
    </p:spTree>
    <p:extLst>
      <p:ext uri="{BB962C8B-B14F-4D97-AF65-F5344CB8AC3E}">
        <p14:creationId xmlns:p14="http://schemas.microsoft.com/office/powerpoint/2010/main" val="2675744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de-DE" smtClean="0"/>
              <a:t>Titelmasterformat durch Klicken bearbeiten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lvl1pPr algn="l">
              <a:defRPr/>
            </a:lvl1pPr>
          </a:lstStyle>
          <a:p>
            <a:fld id="{E3AA65F8-A149-42CB-8ECA-984CD882CE37}" type="datetimeFigureOut">
              <a:rPr lang="de-DE" smtClean="0"/>
              <a:t>tt.01.jjjj</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2310F5-920B-4D97-8063-6B30B757821F}" type="slidenum">
              <a:rPr lang="de-DE" smtClean="0"/>
              <a:t>‹Nr.›</a:t>
            </a:fld>
            <a:endParaRPr lang="de-DE"/>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4404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E3AA65F8-A149-42CB-8ECA-984CD882CE37}" type="datetimeFigureOut">
              <a:rPr lang="de-DE" smtClean="0"/>
              <a:t>tt.01.jjjj</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2310F5-920B-4D97-8063-6B30B757821F}" type="slidenum">
              <a:rPr lang="de-DE" smtClean="0"/>
              <a:t>‹Nr.›</a:t>
            </a:fld>
            <a:endParaRPr lang="de-DE"/>
          </a:p>
        </p:txBody>
      </p:sp>
    </p:spTree>
    <p:extLst>
      <p:ext uri="{BB962C8B-B14F-4D97-AF65-F5344CB8AC3E}">
        <p14:creationId xmlns:p14="http://schemas.microsoft.com/office/powerpoint/2010/main" val="112057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E3AA65F8-A149-42CB-8ECA-984CD882CE37}" type="datetimeFigureOut">
              <a:rPr lang="de-DE" smtClean="0"/>
              <a:t>tt.01.jjjj</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2310F5-920B-4D97-8063-6B30B757821F}" type="slidenum">
              <a:rPr lang="de-DE" smtClean="0"/>
              <a:t>‹Nr.›</a:t>
            </a:fld>
            <a:endParaRPr lang="de-DE"/>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841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E3AA65F8-A149-42CB-8ECA-984CD882CE37}" type="datetimeFigureOut">
              <a:rPr lang="de-DE" smtClean="0"/>
              <a:t>tt.01.jjjj</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2310F5-920B-4D97-8063-6B30B757821F}" type="slidenum">
              <a:rPr lang="de-DE" smtClean="0"/>
              <a:t>‹Nr.›</a:t>
            </a:fld>
            <a:endParaRPr lang="de-DE"/>
          </a:p>
        </p:txBody>
      </p:sp>
    </p:spTree>
    <p:extLst>
      <p:ext uri="{BB962C8B-B14F-4D97-AF65-F5344CB8AC3E}">
        <p14:creationId xmlns:p14="http://schemas.microsoft.com/office/powerpoint/2010/main" val="2937819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E3AA65F8-A149-42CB-8ECA-984CD882CE37}" type="datetimeFigureOut">
              <a:rPr lang="de-DE" smtClean="0"/>
              <a:t>tt.01.jjjj</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2310F5-920B-4D97-8063-6B30B757821F}" type="slidenum">
              <a:rPr lang="de-DE" smtClean="0"/>
              <a:t>‹Nr.›</a:t>
            </a:fld>
            <a:endParaRPr lang="de-DE"/>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5077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E3AA65F8-A149-42CB-8ECA-984CD882CE37}" type="datetimeFigureOut">
              <a:rPr lang="de-DE" smtClean="0"/>
              <a:t>tt.01.jjjj</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42310F5-920B-4D97-8063-6B30B757821F}" type="slidenum">
              <a:rPr lang="de-DE" smtClean="0"/>
              <a:t>‹Nr.›</a:t>
            </a:fld>
            <a:endParaRPr lang="de-DE"/>
          </a:p>
        </p:txBody>
      </p:sp>
    </p:spTree>
    <p:extLst>
      <p:ext uri="{BB962C8B-B14F-4D97-AF65-F5344CB8AC3E}">
        <p14:creationId xmlns:p14="http://schemas.microsoft.com/office/powerpoint/2010/main" val="1155878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1024128" y="2967788"/>
            <a:ext cx="4754880" cy="334157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de-DE" smtClean="0"/>
              <a:t>Textmasterformat bearbeiten</a:t>
            </a:r>
          </a:p>
        </p:txBody>
      </p:sp>
      <p:sp>
        <p:nvSpPr>
          <p:cNvPr id="6" name="Content Placeholder 5"/>
          <p:cNvSpPr>
            <a:spLocks noGrp="1"/>
          </p:cNvSpPr>
          <p:nvPr>
            <p:ph sz="quarter" idx="4"/>
          </p:nvPr>
        </p:nvSpPr>
        <p:spPr>
          <a:xfrm>
            <a:off x="5990888" y="2967788"/>
            <a:ext cx="4754880" cy="334157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E3AA65F8-A149-42CB-8ECA-984CD882CE37}" type="datetimeFigureOut">
              <a:rPr lang="de-DE" smtClean="0"/>
              <a:t>tt.01.jjjj</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42310F5-920B-4D97-8063-6B30B757821F}" type="slidenum">
              <a:rPr lang="de-DE" smtClean="0"/>
              <a:t>‹Nr.›</a:t>
            </a:fld>
            <a:endParaRPr lang="de-DE"/>
          </a:p>
        </p:txBody>
      </p:sp>
    </p:spTree>
    <p:extLst>
      <p:ext uri="{BB962C8B-B14F-4D97-AF65-F5344CB8AC3E}">
        <p14:creationId xmlns:p14="http://schemas.microsoft.com/office/powerpoint/2010/main" val="193235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E3AA65F8-A149-42CB-8ECA-984CD882CE37}" type="datetimeFigureOut">
              <a:rPr lang="de-DE" smtClean="0"/>
              <a:t>tt.01.jjjj</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42310F5-920B-4D97-8063-6B30B757821F}" type="slidenum">
              <a:rPr lang="de-DE" smtClean="0"/>
              <a:t>‹Nr.›</a:t>
            </a:fld>
            <a:endParaRPr lang="de-DE"/>
          </a:p>
        </p:txBody>
      </p:sp>
    </p:spTree>
    <p:extLst>
      <p:ext uri="{BB962C8B-B14F-4D97-AF65-F5344CB8AC3E}">
        <p14:creationId xmlns:p14="http://schemas.microsoft.com/office/powerpoint/2010/main" val="3416567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A65F8-A149-42CB-8ECA-984CD882CE37}" type="datetimeFigureOut">
              <a:rPr lang="de-DE" smtClean="0"/>
              <a:t>tt.01.jjjj</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42310F5-920B-4D97-8063-6B30B757821F}" type="slidenum">
              <a:rPr lang="de-DE" smtClean="0"/>
              <a:t>‹Nr.›</a:t>
            </a:fld>
            <a:endParaRPr lang="de-DE"/>
          </a:p>
        </p:txBody>
      </p:sp>
    </p:spTree>
    <p:extLst>
      <p:ext uri="{BB962C8B-B14F-4D97-AF65-F5344CB8AC3E}">
        <p14:creationId xmlns:p14="http://schemas.microsoft.com/office/powerpoint/2010/main" val="87222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de-DE" smtClean="0"/>
              <a:t>Titelmasterformat durch Klicken bearbeiten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E3AA65F8-A149-42CB-8ECA-984CD882CE37}" type="datetimeFigureOut">
              <a:rPr lang="de-DE" smtClean="0"/>
              <a:t>tt.01.jjjj</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42310F5-920B-4D97-8063-6B30B757821F}" type="slidenum">
              <a:rPr lang="de-DE" smtClean="0"/>
              <a:t>‹Nr.›</a:t>
            </a:fld>
            <a:endParaRPr lang="de-DE"/>
          </a:p>
        </p:txBody>
      </p:sp>
    </p:spTree>
    <p:extLst>
      <p:ext uri="{BB962C8B-B14F-4D97-AF65-F5344CB8AC3E}">
        <p14:creationId xmlns:p14="http://schemas.microsoft.com/office/powerpoint/2010/main" val="1088806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E3AA65F8-A149-42CB-8ECA-984CD882CE37}" type="datetimeFigureOut">
              <a:rPr lang="de-DE" smtClean="0"/>
              <a:t>tt.01.jjjj</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42310F5-920B-4D97-8063-6B30B757821F}" type="slidenum">
              <a:rPr lang="de-DE" smtClean="0"/>
              <a:t>‹Nr.›</a:t>
            </a:fld>
            <a:endParaRPr lang="de-DE"/>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6009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3AA65F8-A149-42CB-8ECA-984CD882CE37}" type="datetimeFigureOut">
              <a:rPr lang="de-DE" smtClean="0"/>
              <a:t>tt.01.jjjj</a:t>
            </a:fld>
            <a:endParaRPr lang="de-DE"/>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de-DE"/>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42310F5-920B-4D97-8063-6B30B757821F}" type="slidenum">
              <a:rPr lang="de-DE" smtClean="0"/>
              <a:t>‹Nr.›</a:t>
            </a:fld>
            <a:endParaRPr lang="de-DE"/>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61809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dropbox.co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8000" dirty="0" smtClean="0"/>
              <a:t>Dropbox &amp; Co.</a:t>
            </a:r>
            <a:endParaRPr lang="de-DE" sz="8000" dirty="0"/>
          </a:p>
        </p:txBody>
      </p:sp>
      <p:sp>
        <p:nvSpPr>
          <p:cNvPr id="3" name="Untertitel 2"/>
          <p:cNvSpPr>
            <a:spLocks noGrp="1"/>
          </p:cNvSpPr>
          <p:nvPr>
            <p:ph type="subTitle" idx="1"/>
          </p:nvPr>
        </p:nvSpPr>
        <p:spPr/>
        <p:txBody>
          <a:bodyPr/>
          <a:lstStyle/>
          <a:p>
            <a:endParaRPr lang="de-DE" dirty="0" smtClean="0"/>
          </a:p>
          <a:p>
            <a:r>
              <a:rPr lang="de-DE" sz="2800" dirty="0" smtClean="0"/>
              <a:t>VHS 15.06.2015</a:t>
            </a:r>
            <a:endParaRPr lang="de-DE" sz="2800" dirty="0"/>
          </a:p>
        </p:txBody>
      </p:sp>
    </p:spTree>
    <p:extLst>
      <p:ext uri="{BB962C8B-B14F-4D97-AF65-F5344CB8AC3E}">
        <p14:creationId xmlns:p14="http://schemas.microsoft.com/office/powerpoint/2010/main" val="2109211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Viel Speicherplatz mit der </a:t>
            </a:r>
            <a:r>
              <a:rPr lang="de-DE" dirty="0" err="1"/>
              <a:t>TelekomCloud</a:t>
            </a:r>
            <a:r>
              <a:rPr lang="de-DE" dirty="0"/>
              <a:t/>
            </a:r>
            <a:br>
              <a:rPr lang="de-DE" dirty="0"/>
            </a:br>
            <a:endParaRPr lang="de-DE" dirty="0"/>
          </a:p>
        </p:txBody>
      </p:sp>
      <p:sp>
        <p:nvSpPr>
          <p:cNvPr id="3" name="Inhaltsplatzhalter 2"/>
          <p:cNvSpPr>
            <a:spLocks noGrp="1"/>
          </p:cNvSpPr>
          <p:nvPr>
            <p:ph idx="1"/>
          </p:nvPr>
        </p:nvSpPr>
        <p:spPr/>
        <p:txBody>
          <a:bodyPr>
            <a:normAutofit/>
          </a:bodyPr>
          <a:lstStyle/>
          <a:p>
            <a:r>
              <a:rPr lang="de-DE" sz="2800" dirty="0" smtClean="0"/>
              <a:t>Mit </a:t>
            </a:r>
            <a:r>
              <a:rPr lang="de-DE" sz="2800" dirty="0"/>
              <a:t>der </a:t>
            </a:r>
            <a:r>
              <a:rPr lang="de-DE" sz="2800" dirty="0" err="1">
                <a:solidFill>
                  <a:schemeClr val="accent2">
                    <a:lumMod val="75000"/>
                  </a:schemeClr>
                </a:solidFill>
              </a:rPr>
              <a:t>TelekomCloud</a:t>
            </a:r>
            <a:r>
              <a:rPr lang="de-DE" sz="2800" dirty="0"/>
              <a:t> haben Sie von allen Geräten wie PC, </a:t>
            </a:r>
            <a:r>
              <a:rPr lang="de-DE" sz="2800" dirty="0" err="1"/>
              <a:t>Smarpthone</a:t>
            </a:r>
            <a:r>
              <a:rPr lang="de-DE" sz="2800" dirty="0"/>
              <a:t> und Tablet aus Zugriff auf die </a:t>
            </a:r>
            <a:r>
              <a:rPr lang="de-DE" sz="2800" dirty="0" smtClean="0"/>
              <a:t>Cloud.</a:t>
            </a:r>
            <a:endParaRPr lang="de-DE" sz="2800" dirty="0"/>
          </a:p>
          <a:p>
            <a:r>
              <a:rPr lang="de-DE" sz="2800" dirty="0"/>
              <a:t>Kapazität: 25 </a:t>
            </a:r>
            <a:r>
              <a:rPr lang="de-DE" sz="2800" dirty="0" err="1"/>
              <a:t>GByte</a:t>
            </a:r>
            <a:endParaRPr lang="de-DE" sz="2800" dirty="0"/>
          </a:p>
          <a:p>
            <a:r>
              <a:rPr lang="de-DE" sz="2800" dirty="0"/>
              <a:t>Besonderheiten: Auch wenn Sie kein Kunde der Telekom sind, können Sie den Cloud-Dienst nutzen.</a:t>
            </a:r>
          </a:p>
        </p:txBody>
      </p:sp>
    </p:spTree>
    <p:extLst>
      <p:ext uri="{BB962C8B-B14F-4D97-AF65-F5344CB8AC3E}">
        <p14:creationId xmlns:p14="http://schemas.microsoft.com/office/powerpoint/2010/main" val="664757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5400" dirty="0" smtClean="0"/>
              <a:t>Cubby:5 </a:t>
            </a:r>
            <a:r>
              <a:rPr lang="de-DE" sz="5400" dirty="0" err="1"/>
              <a:t>GByte</a:t>
            </a:r>
            <a:r>
              <a:rPr lang="de-DE" sz="5400" dirty="0"/>
              <a:t> </a:t>
            </a:r>
            <a:r>
              <a:rPr lang="de-DE" sz="5400" dirty="0" smtClean="0"/>
              <a:t>kostenloser </a:t>
            </a:r>
            <a:r>
              <a:rPr lang="de-DE" sz="5400" dirty="0"/>
              <a:t>Cloud-Speicher</a:t>
            </a:r>
            <a:br>
              <a:rPr lang="de-DE" sz="5400" dirty="0"/>
            </a:br>
            <a:endParaRPr lang="de-DE" dirty="0"/>
          </a:p>
        </p:txBody>
      </p:sp>
      <p:sp>
        <p:nvSpPr>
          <p:cNvPr id="3" name="Inhaltsplatzhalter 2"/>
          <p:cNvSpPr>
            <a:spLocks noGrp="1"/>
          </p:cNvSpPr>
          <p:nvPr>
            <p:ph idx="1"/>
          </p:nvPr>
        </p:nvSpPr>
        <p:spPr/>
        <p:txBody>
          <a:bodyPr/>
          <a:lstStyle/>
          <a:p>
            <a:r>
              <a:rPr lang="de-DE" sz="2800" dirty="0" smtClean="0"/>
              <a:t>Auch </a:t>
            </a:r>
            <a:r>
              <a:rPr lang="de-DE" sz="2800" dirty="0"/>
              <a:t>bei </a:t>
            </a:r>
            <a:r>
              <a:rPr lang="de-DE" sz="2800" dirty="0" err="1">
                <a:solidFill>
                  <a:schemeClr val="accent2">
                    <a:lumMod val="75000"/>
                  </a:schemeClr>
                </a:solidFill>
              </a:rPr>
              <a:t>Cubby</a:t>
            </a:r>
            <a:r>
              <a:rPr lang="de-DE" sz="2800" dirty="0"/>
              <a:t> bleiben Ihre Daten auf allen Geräten synchron:</a:t>
            </a:r>
          </a:p>
          <a:p>
            <a:r>
              <a:rPr lang="de-DE" sz="2800" dirty="0"/>
              <a:t>Kapazität: 5 bis 25 </a:t>
            </a:r>
            <a:r>
              <a:rPr lang="de-DE" sz="2800" dirty="0" err="1"/>
              <a:t>GByte</a:t>
            </a:r>
            <a:endParaRPr lang="de-DE" sz="2800" dirty="0"/>
          </a:p>
          <a:p>
            <a:r>
              <a:rPr lang="de-DE" sz="2800" dirty="0"/>
              <a:t>Besonderheiten: Durch Freundschaftswerbung können Sie Ihren Cloud-Speicherplatz vergrößern</a:t>
            </a:r>
            <a:r>
              <a:rPr lang="de-DE" dirty="0"/>
              <a:t>.</a:t>
            </a:r>
          </a:p>
        </p:txBody>
      </p:sp>
    </p:spTree>
    <p:extLst>
      <p:ext uri="{BB962C8B-B14F-4D97-AF65-F5344CB8AC3E}">
        <p14:creationId xmlns:p14="http://schemas.microsoft.com/office/powerpoint/2010/main" val="1759931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SugarSync</a:t>
            </a:r>
            <a:r>
              <a:rPr lang="de-DE" dirty="0"/>
              <a:t/>
            </a:r>
            <a:br>
              <a:rPr lang="de-DE" dirty="0"/>
            </a:br>
            <a:endParaRPr lang="de-DE" dirty="0"/>
          </a:p>
        </p:txBody>
      </p:sp>
      <p:sp>
        <p:nvSpPr>
          <p:cNvPr id="3" name="Inhaltsplatzhalter 2"/>
          <p:cNvSpPr>
            <a:spLocks noGrp="1"/>
          </p:cNvSpPr>
          <p:nvPr>
            <p:ph idx="1"/>
          </p:nvPr>
        </p:nvSpPr>
        <p:spPr/>
        <p:txBody>
          <a:bodyPr/>
          <a:lstStyle/>
          <a:p>
            <a:r>
              <a:rPr lang="de-DE" sz="2800" dirty="0" smtClean="0"/>
              <a:t>Der </a:t>
            </a:r>
            <a:r>
              <a:rPr lang="de-DE" sz="2800" dirty="0"/>
              <a:t>bekannte Cloud-Dienst </a:t>
            </a:r>
            <a:r>
              <a:rPr lang="de-DE" sz="2800" dirty="0" err="1">
                <a:solidFill>
                  <a:schemeClr val="accent2">
                    <a:lumMod val="75000"/>
                  </a:schemeClr>
                </a:solidFill>
              </a:rPr>
              <a:t>SugarSync</a:t>
            </a:r>
            <a:r>
              <a:rPr lang="de-DE" sz="2800" dirty="0"/>
              <a:t> ist ebenfalls kostenlos:</a:t>
            </a:r>
          </a:p>
          <a:p>
            <a:r>
              <a:rPr lang="de-DE" sz="2800" dirty="0"/>
              <a:t>Kapazität: 5 bis 32 </a:t>
            </a:r>
            <a:r>
              <a:rPr lang="de-DE" sz="2800" dirty="0" err="1"/>
              <a:t>GByte</a:t>
            </a:r>
            <a:endParaRPr lang="de-DE" sz="2800" dirty="0"/>
          </a:p>
          <a:p>
            <a:r>
              <a:rPr lang="de-DE" sz="2800" dirty="0"/>
              <a:t>Besonderheiten: Wenn Sie Freunde werben, können Sie insgesamt 32 </a:t>
            </a:r>
            <a:r>
              <a:rPr lang="de-DE" sz="2800" dirty="0" err="1"/>
              <a:t>GByte</a:t>
            </a:r>
            <a:r>
              <a:rPr lang="de-DE" sz="2800" dirty="0"/>
              <a:t> freischalten und Angebote über 60 </a:t>
            </a:r>
            <a:r>
              <a:rPr lang="de-DE" sz="2800" dirty="0" err="1"/>
              <a:t>GByte</a:t>
            </a:r>
            <a:r>
              <a:rPr lang="de-DE" sz="2800" dirty="0"/>
              <a:t> 30 Tage lang kostenlos testen</a:t>
            </a:r>
            <a:r>
              <a:rPr lang="de-DE" dirty="0"/>
              <a:t>.</a:t>
            </a:r>
          </a:p>
        </p:txBody>
      </p:sp>
    </p:spTree>
    <p:extLst>
      <p:ext uri="{BB962C8B-B14F-4D97-AF65-F5344CB8AC3E}">
        <p14:creationId xmlns:p14="http://schemas.microsoft.com/office/powerpoint/2010/main" val="2489434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15 </a:t>
            </a:r>
            <a:r>
              <a:rPr lang="de-DE" dirty="0" err="1"/>
              <a:t>GByte</a:t>
            </a:r>
            <a:r>
              <a:rPr lang="de-DE" dirty="0"/>
              <a:t> Speicherplatz bei </a:t>
            </a:r>
            <a:r>
              <a:rPr lang="de-DE" dirty="0" err="1"/>
              <a:t>Copy</a:t>
            </a:r>
            <a:r>
              <a:rPr lang="de-DE" dirty="0"/>
              <a:t/>
            </a:r>
            <a:br>
              <a:rPr lang="de-DE" dirty="0"/>
            </a:br>
            <a:endParaRPr lang="de-DE" dirty="0"/>
          </a:p>
        </p:txBody>
      </p:sp>
      <p:sp>
        <p:nvSpPr>
          <p:cNvPr id="3" name="Inhaltsplatzhalter 2"/>
          <p:cNvSpPr>
            <a:spLocks noGrp="1"/>
          </p:cNvSpPr>
          <p:nvPr>
            <p:ph idx="1"/>
          </p:nvPr>
        </p:nvSpPr>
        <p:spPr/>
        <p:txBody>
          <a:bodyPr/>
          <a:lstStyle/>
          <a:p>
            <a:r>
              <a:rPr lang="de-DE" sz="2800" dirty="0" smtClean="0"/>
              <a:t>Der </a:t>
            </a:r>
            <a:r>
              <a:rPr lang="de-DE" sz="2800" dirty="0"/>
              <a:t>Cloud-Service </a:t>
            </a:r>
            <a:r>
              <a:rPr lang="de-DE" sz="2800" dirty="0" err="1">
                <a:solidFill>
                  <a:schemeClr val="accent2">
                    <a:lumMod val="75000"/>
                  </a:schemeClr>
                </a:solidFill>
              </a:rPr>
              <a:t>Copy</a:t>
            </a:r>
            <a:r>
              <a:rPr lang="de-DE" sz="2800" dirty="0"/>
              <a:t> bietet Klienten für Windows, Mac OS, iOS, Android und Linux an:</a:t>
            </a:r>
          </a:p>
          <a:p>
            <a:r>
              <a:rPr lang="de-DE" sz="2800" dirty="0"/>
              <a:t>Kapazität: 15 </a:t>
            </a:r>
            <a:r>
              <a:rPr lang="de-DE" sz="2800" dirty="0" err="1"/>
              <a:t>GByte</a:t>
            </a:r>
            <a:endParaRPr lang="de-DE" sz="2800" dirty="0"/>
          </a:p>
          <a:p>
            <a:r>
              <a:rPr lang="de-DE" sz="2800" dirty="0"/>
              <a:t>Besonderheiten: Für jeden Freund, den Sie einladen, erhalten Sie 5 </a:t>
            </a:r>
            <a:r>
              <a:rPr lang="de-DE" sz="2800" dirty="0" err="1"/>
              <a:t>GByte</a:t>
            </a:r>
            <a:r>
              <a:rPr lang="de-DE" sz="2800" dirty="0"/>
              <a:t> Speicherplatz.</a:t>
            </a:r>
          </a:p>
        </p:txBody>
      </p:sp>
    </p:spTree>
    <p:extLst>
      <p:ext uri="{BB962C8B-B14F-4D97-AF65-F5344CB8AC3E}">
        <p14:creationId xmlns:p14="http://schemas.microsoft.com/office/powerpoint/2010/main" val="2709280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Last but not Least: </a:t>
            </a:r>
            <a:r>
              <a:rPr lang="de-DE" dirty="0" err="1" smtClean="0"/>
              <a:t>iCloud</a:t>
            </a:r>
            <a:endParaRPr lang="de-DE" dirty="0"/>
          </a:p>
        </p:txBody>
      </p:sp>
      <p:sp>
        <p:nvSpPr>
          <p:cNvPr id="3" name="Inhaltsplatzhalter 2"/>
          <p:cNvSpPr>
            <a:spLocks noGrp="1"/>
          </p:cNvSpPr>
          <p:nvPr>
            <p:ph idx="1"/>
          </p:nvPr>
        </p:nvSpPr>
        <p:spPr/>
        <p:txBody>
          <a:bodyPr>
            <a:noAutofit/>
          </a:bodyPr>
          <a:lstStyle/>
          <a:p>
            <a:r>
              <a:rPr lang="de-DE" sz="2800" dirty="0"/>
              <a:t>Mit </a:t>
            </a:r>
            <a:r>
              <a:rPr lang="de-DE" sz="2800" dirty="0" err="1">
                <a:solidFill>
                  <a:schemeClr val="accent2">
                    <a:lumMod val="75000"/>
                  </a:schemeClr>
                </a:solidFill>
              </a:rPr>
              <a:t>iCloud</a:t>
            </a:r>
            <a:r>
              <a:rPr lang="de-DE" sz="2800" dirty="0"/>
              <a:t> ist es möglich, Daten auf maximal </a:t>
            </a:r>
            <a:r>
              <a:rPr lang="de-DE" sz="2800" dirty="0" smtClean="0"/>
              <a:t>zehn</a:t>
            </a:r>
            <a:r>
              <a:rPr lang="de-DE" sz="2800" baseline="30000" dirty="0" smtClean="0"/>
              <a:t>[</a:t>
            </a:r>
            <a:r>
              <a:rPr lang="de-DE" sz="2800" dirty="0" smtClean="0"/>
              <a:t>Apple-Geräten </a:t>
            </a:r>
            <a:r>
              <a:rPr lang="de-DE" sz="2800" u="sng" dirty="0"/>
              <a:t>und Windows-Rechnern </a:t>
            </a:r>
            <a:r>
              <a:rPr lang="de-DE" sz="2800" dirty="0"/>
              <a:t>synchron zu halten. Neben Mails, Kontakten und Kalendereinträgen, die bereits mit </a:t>
            </a:r>
            <a:r>
              <a:rPr lang="de-DE" sz="2800" i="1" dirty="0" err="1"/>
              <a:t>MobileMe</a:t>
            </a:r>
            <a:r>
              <a:rPr lang="de-DE" sz="2800" dirty="0"/>
              <a:t> synchronisiert werden konnten, können Fotos, Dokumente und Einstellungen automatisch in </a:t>
            </a:r>
            <a:r>
              <a:rPr lang="de-DE" sz="2800" dirty="0" err="1"/>
              <a:t>iCloud</a:t>
            </a:r>
            <a:r>
              <a:rPr lang="de-DE" sz="2800" dirty="0"/>
              <a:t> hochgeladen und zwischen allen Geräten des Besitzers synchronisiert werden. Für iOS-Geräte dient </a:t>
            </a:r>
            <a:r>
              <a:rPr lang="de-DE" sz="2800" dirty="0" err="1"/>
              <a:t>iCloud</a:t>
            </a:r>
            <a:r>
              <a:rPr lang="de-DE" sz="2800" dirty="0"/>
              <a:t> auch als Backup.</a:t>
            </a:r>
          </a:p>
          <a:p>
            <a:r>
              <a:rPr lang="de-DE" sz="2800" dirty="0"/>
              <a:t>Im iTunes Store gekaufte Multimedia-Inhalte können von allen Geräten des Nutzers heruntergeladen werden.</a:t>
            </a:r>
          </a:p>
          <a:p>
            <a:endParaRPr lang="de-DE" sz="2800" dirty="0"/>
          </a:p>
        </p:txBody>
      </p:sp>
    </p:spTree>
    <p:extLst>
      <p:ext uri="{BB962C8B-B14F-4D97-AF65-F5344CB8AC3E}">
        <p14:creationId xmlns:p14="http://schemas.microsoft.com/office/powerpoint/2010/main" val="2761179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Last but not Least: iCloud</a:t>
            </a:r>
            <a:endParaRPr lang="de-DE" dirty="0"/>
          </a:p>
        </p:txBody>
      </p:sp>
      <p:sp>
        <p:nvSpPr>
          <p:cNvPr id="3" name="Inhaltsplatzhalter 2"/>
          <p:cNvSpPr>
            <a:spLocks noGrp="1"/>
          </p:cNvSpPr>
          <p:nvPr>
            <p:ph idx="1"/>
          </p:nvPr>
        </p:nvSpPr>
        <p:spPr/>
        <p:txBody>
          <a:bodyPr/>
          <a:lstStyle/>
          <a:p>
            <a:r>
              <a:rPr lang="de-DE" sz="2800" dirty="0"/>
              <a:t>Die Funktion „Mein iPhone suchen“ ermöglicht es, den Aufenthaltsort eines iOS-Gerätes zu bestimmen, etwa im Fall eines Verlusts. Mit der Funktion „Meine Freunde finden“ kann der aktuelle Standort auch anderen Personen bekanntgegeben werden.</a:t>
            </a:r>
          </a:p>
          <a:p>
            <a:r>
              <a:rPr lang="de-DE" sz="2800" dirty="0"/>
              <a:t>Jedem Nutzer stehen in </a:t>
            </a:r>
            <a:r>
              <a:rPr lang="de-DE" sz="2800" dirty="0" err="1"/>
              <a:t>iCloud</a:t>
            </a:r>
            <a:r>
              <a:rPr lang="de-DE" sz="2800" dirty="0"/>
              <a:t> kostenlos 5 GB Speicherplatz zur Verfügung. Eigene Fotos in </a:t>
            </a:r>
            <a:r>
              <a:rPr lang="de-DE" sz="2800" dirty="0" err="1"/>
              <a:t>Photostream</a:t>
            </a:r>
            <a:r>
              <a:rPr lang="de-DE" sz="2800" dirty="0"/>
              <a:t> sowie bei Apple gekaufte Inhalte wie Musik, Apps oder Bücher werden nicht auf diesen Speicherplatz angerechnet. Zusätzlicher Speicherplatz kann kostenpflichtig erworben werden.</a:t>
            </a:r>
          </a:p>
          <a:p>
            <a:endParaRPr lang="de-DE" dirty="0"/>
          </a:p>
        </p:txBody>
      </p:sp>
    </p:spTree>
    <p:extLst>
      <p:ext uri="{BB962C8B-B14F-4D97-AF65-F5344CB8AC3E}">
        <p14:creationId xmlns:p14="http://schemas.microsoft.com/office/powerpoint/2010/main" val="2319993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Sicherheit in der Cloud</a:t>
            </a:r>
            <a:endParaRPr lang="de-DE" dirty="0"/>
          </a:p>
        </p:txBody>
      </p:sp>
      <p:pic>
        <p:nvPicPr>
          <p:cNvPr id="5" name="Inhaltsplatzhalter 4"/>
          <p:cNvPicPr>
            <a:picLocks noGrp="1" noChangeAspect="1"/>
          </p:cNvPicPr>
          <p:nvPr>
            <p:ph idx="1"/>
          </p:nvPr>
        </p:nvPicPr>
        <p:blipFill>
          <a:blip r:embed="rId3"/>
          <a:stretch>
            <a:fillRect/>
          </a:stretch>
        </p:blipFill>
        <p:spPr>
          <a:xfrm>
            <a:off x="3042846" y="2286000"/>
            <a:ext cx="5682446" cy="4022725"/>
          </a:xfrm>
          <a:prstGeom prst="rect">
            <a:avLst/>
          </a:prstGeom>
        </p:spPr>
      </p:pic>
    </p:spTree>
    <p:extLst>
      <p:ext uri="{BB962C8B-B14F-4D97-AF65-F5344CB8AC3E}">
        <p14:creationId xmlns:p14="http://schemas.microsoft.com/office/powerpoint/2010/main" val="2815032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a:t>
            </a:r>
            <a:r>
              <a:rPr lang="de-DE" dirty="0"/>
              <a:t>Dropbox </a:t>
            </a:r>
            <a:r>
              <a:rPr lang="de-DE" dirty="0" smtClean="0">
                <a:sym typeface="Wingdings" panose="05000000000000000000" pitchFamily="2" charset="2"/>
              </a:rPr>
              <a:t></a:t>
            </a:r>
            <a:endParaRPr lang="de-DE" dirty="0"/>
          </a:p>
        </p:txBody>
      </p:sp>
      <p:pic>
        <p:nvPicPr>
          <p:cNvPr id="4" name="Inhaltsplatzhalter 3"/>
          <p:cNvPicPr>
            <a:picLocks noGrp="1" noChangeAspect="1"/>
          </p:cNvPicPr>
          <p:nvPr>
            <p:ph idx="1"/>
          </p:nvPr>
        </p:nvPicPr>
        <p:blipFill>
          <a:blip r:embed="rId3"/>
          <a:stretch>
            <a:fillRect/>
          </a:stretch>
        </p:blipFill>
        <p:spPr>
          <a:xfrm>
            <a:off x="3202252" y="2286000"/>
            <a:ext cx="5363633" cy="4022725"/>
          </a:xfrm>
          <a:prstGeom prst="rect">
            <a:avLst/>
          </a:prstGeom>
        </p:spPr>
      </p:pic>
    </p:spTree>
    <p:extLst>
      <p:ext uri="{BB962C8B-B14F-4D97-AF65-F5344CB8AC3E}">
        <p14:creationId xmlns:p14="http://schemas.microsoft.com/office/powerpoint/2010/main" val="2982205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Endlich!!! Die Dropbox </a:t>
            </a:r>
            <a:r>
              <a:rPr lang="de-DE" dirty="0" smtClean="0">
                <a:sym typeface="Wingdings" panose="05000000000000000000" pitchFamily="2" charset="2"/>
              </a:rPr>
              <a:t></a:t>
            </a:r>
            <a:endParaRPr lang="de-DE" dirty="0"/>
          </a:p>
        </p:txBody>
      </p:sp>
      <p:sp>
        <p:nvSpPr>
          <p:cNvPr id="3" name="Inhaltsplatzhalter 2"/>
          <p:cNvSpPr>
            <a:spLocks noGrp="1"/>
          </p:cNvSpPr>
          <p:nvPr>
            <p:ph idx="1"/>
          </p:nvPr>
        </p:nvSpPr>
        <p:spPr/>
        <p:txBody>
          <a:bodyPr>
            <a:normAutofit/>
          </a:bodyPr>
          <a:lstStyle/>
          <a:p>
            <a:r>
              <a:rPr lang="de-DE" sz="2800" dirty="0"/>
              <a:t>Was ist </a:t>
            </a:r>
            <a:r>
              <a:rPr lang="de-DE" sz="2800" dirty="0">
                <a:solidFill>
                  <a:schemeClr val="accent2">
                    <a:lumMod val="75000"/>
                  </a:schemeClr>
                </a:solidFill>
              </a:rPr>
              <a:t>Dropbox</a:t>
            </a:r>
            <a:r>
              <a:rPr lang="de-DE" sz="2800" dirty="0"/>
              <a:t>?</a:t>
            </a:r>
          </a:p>
          <a:p>
            <a:r>
              <a:rPr lang="de-DE" sz="2800" dirty="0"/>
              <a:t>Dropbox ist eine Software, die alle deine Computer über einen einzigen Ordner verknüpft. Dropbox bietet die einfachste Art, Dateien online zu sichern und zwischen Computern zu synchronisieren.</a:t>
            </a:r>
          </a:p>
        </p:txBody>
      </p:sp>
      <p:pic>
        <p:nvPicPr>
          <p:cNvPr id="4098" name="Picture 2" descr="Dropbo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7780" y="4297680"/>
            <a:ext cx="2331550" cy="2251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4821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Endlich!!! Die Dropbox </a:t>
            </a:r>
            <a:r>
              <a:rPr lang="de-DE" dirty="0" smtClean="0">
                <a:sym typeface="Wingdings" panose="05000000000000000000" pitchFamily="2" charset="2"/>
              </a:rPr>
              <a:t></a:t>
            </a:r>
            <a:endParaRPr lang="de-DE" dirty="0"/>
          </a:p>
        </p:txBody>
      </p:sp>
      <p:sp>
        <p:nvSpPr>
          <p:cNvPr id="3" name="Inhaltsplatzhalter 2"/>
          <p:cNvSpPr>
            <a:spLocks noGrp="1"/>
          </p:cNvSpPr>
          <p:nvPr>
            <p:ph idx="1"/>
          </p:nvPr>
        </p:nvSpPr>
        <p:spPr/>
        <p:txBody>
          <a:bodyPr>
            <a:normAutofit/>
          </a:bodyPr>
          <a:lstStyle/>
          <a:p>
            <a:r>
              <a:rPr lang="de-DE" sz="2800" dirty="0"/>
              <a:t>Die Dropbox Desktop-Anwendung ist eine Software, die einen Ordner auf deinem Desktop-Computer überwacht. Sobald an den Dateien in diesem Ordner Änderungen vorgenommen werden, synchronisiert die Dropbox Desktop-Anwendung den Ordner auf deinen anderen Computern und auf der Dropbox Website.</a:t>
            </a:r>
          </a:p>
        </p:txBody>
      </p:sp>
    </p:spTree>
    <p:extLst>
      <p:ext uri="{BB962C8B-B14F-4D97-AF65-F5344CB8AC3E}">
        <p14:creationId xmlns:p14="http://schemas.microsoft.com/office/powerpoint/2010/main" val="463431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Cloud-Computing – Definition (Wikipedia)</a:t>
            </a:r>
          </a:p>
        </p:txBody>
      </p:sp>
      <p:sp>
        <p:nvSpPr>
          <p:cNvPr id="3" name="Inhaltsplatzhalter 2"/>
          <p:cNvSpPr>
            <a:spLocks noGrp="1"/>
          </p:cNvSpPr>
          <p:nvPr>
            <p:ph idx="1"/>
          </p:nvPr>
        </p:nvSpPr>
        <p:spPr>
          <a:xfrm>
            <a:off x="1024128" y="2228045"/>
            <a:ext cx="9720073" cy="3786388"/>
          </a:xfrm>
        </p:spPr>
        <p:txBody>
          <a:bodyPr>
            <a:normAutofit/>
          </a:bodyPr>
          <a:lstStyle/>
          <a:p>
            <a:r>
              <a:rPr lang="de-DE" sz="3600" dirty="0"/>
              <a:t>Unter Cloud Computing (deutsch etwa </a:t>
            </a:r>
            <a:r>
              <a:rPr lang="de-DE" sz="3600" i="1" dirty="0"/>
              <a:t>Rechnen in der Wolke</a:t>
            </a:r>
            <a:r>
              <a:rPr lang="de-DE" sz="3600" dirty="0"/>
              <a:t>) versteht man das Speichern von Daten in einem entfernten Rechenzentrum, aber auch die Ausführung von Programmen, die nicht auf dem lokalen Arbeitsplatzcomputer oder Server installiert sind, sondern eben entfernt in der (metaphorischen) Wolke (englisch </a:t>
            </a:r>
            <a:r>
              <a:rPr lang="de-DE" sz="3600" i="1" dirty="0" err="1"/>
              <a:t>cloud</a:t>
            </a:r>
            <a:r>
              <a:rPr lang="de-DE" sz="3600" dirty="0"/>
              <a:t>). </a:t>
            </a:r>
          </a:p>
        </p:txBody>
      </p:sp>
    </p:spTree>
    <p:extLst>
      <p:ext uri="{BB962C8B-B14F-4D97-AF65-F5344CB8AC3E}">
        <p14:creationId xmlns:p14="http://schemas.microsoft.com/office/powerpoint/2010/main" val="3404929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Endlich!!! Die Dropbox </a:t>
            </a:r>
            <a:r>
              <a:rPr lang="de-DE" dirty="0" smtClean="0">
                <a:sym typeface="Wingdings" panose="05000000000000000000" pitchFamily="2" charset="2"/>
              </a:rPr>
              <a:t></a:t>
            </a:r>
            <a:endParaRPr lang="de-DE" dirty="0"/>
          </a:p>
        </p:txBody>
      </p:sp>
      <p:sp>
        <p:nvSpPr>
          <p:cNvPr id="3" name="Inhaltsplatzhalter 2"/>
          <p:cNvSpPr>
            <a:spLocks noGrp="1"/>
          </p:cNvSpPr>
          <p:nvPr>
            <p:ph idx="1"/>
          </p:nvPr>
        </p:nvSpPr>
        <p:spPr/>
        <p:txBody>
          <a:bodyPr/>
          <a:lstStyle/>
          <a:p>
            <a:r>
              <a:rPr lang="de-DE" sz="2800" dirty="0"/>
              <a:t>Auf der Dropbox Website kannst du über einen Webbrowser von einem beliebigen Computer aus auf deine Dateien zugreifen. Zudem kannst du über die Dropbox Website deine Dateien und Ordner für andere freigeben</a:t>
            </a:r>
            <a:r>
              <a:rPr lang="de-DE" dirty="0"/>
              <a:t>.</a:t>
            </a:r>
          </a:p>
        </p:txBody>
      </p:sp>
    </p:spTree>
    <p:extLst>
      <p:ext uri="{BB962C8B-B14F-4D97-AF65-F5344CB8AC3E}">
        <p14:creationId xmlns:p14="http://schemas.microsoft.com/office/powerpoint/2010/main" val="2678902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Endlich!!! Die Dropbox </a:t>
            </a:r>
            <a:r>
              <a:rPr lang="de-DE" dirty="0" smtClean="0">
                <a:sym typeface="Wingdings" panose="05000000000000000000" pitchFamily="2" charset="2"/>
              </a:rPr>
              <a:t></a:t>
            </a:r>
            <a:endParaRPr lang="de-DE" dirty="0"/>
          </a:p>
        </p:txBody>
      </p:sp>
      <p:sp>
        <p:nvSpPr>
          <p:cNvPr id="3" name="Inhaltsplatzhalter 2"/>
          <p:cNvSpPr>
            <a:spLocks noGrp="1"/>
          </p:cNvSpPr>
          <p:nvPr>
            <p:ph idx="1"/>
          </p:nvPr>
        </p:nvSpPr>
        <p:spPr/>
        <p:txBody>
          <a:bodyPr>
            <a:normAutofit/>
          </a:bodyPr>
          <a:lstStyle/>
          <a:p>
            <a:r>
              <a:rPr lang="de-DE" sz="2800" dirty="0"/>
              <a:t>Auf der Dropbox Website für mobile Geräte und mit Dropbox Apps kannst du von deinem Mobilgerät aus auf deine Dropbox zugreifen, damit du deine Dateien jederzeit und überall zur Hand hast.</a:t>
            </a:r>
          </a:p>
        </p:txBody>
      </p:sp>
    </p:spTree>
    <p:extLst>
      <p:ext uri="{BB962C8B-B14F-4D97-AF65-F5344CB8AC3E}">
        <p14:creationId xmlns:p14="http://schemas.microsoft.com/office/powerpoint/2010/main" val="3170310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Endlich!!! Die Dropbox </a:t>
            </a:r>
            <a:r>
              <a:rPr lang="de-DE" dirty="0">
                <a:latin typeface="Wingdings"/>
                <a:sym typeface="Wingdings"/>
              </a:rPr>
              <a:t></a:t>
            </a:r>
          </a:p>
        </p:txBody>
      </p:sp>
      <p:sp>
        <p:nvSpPr>
          <p:cNvPr id="3" name="Inhaltsplatzhalter 2"/>
          <p:cNvSpPr>
            <a:spLocks noGrp="1"/>
          </p:cNvSpPr>
          <p:nvPr>
            <p:ph idx="1"/>
          </p:nvPr>
        </p:nvSpPr>
        <p:spPr/>
        <p:txBody>
          <a:bodyPr>
            <a:normAutofit/>
          </a:bodyPr>
          <a:lstStyle/>
          <a:p>
            <a:r>
              <a:rPr lang="de-DE" sz="2800" dirty="0"/>
              <a:t>Wie viel kostet Dropbox?</a:t>
            </a:r>
          </a:p>
          <a:p>
            <a:r>
              <a:rPr lang="de-DE" sz="2800" dirty="0"/>
              <a:t>Dropbox ist </a:t>
            </a:r>
            <a:r>
              <a:rPr lang="de-DE" sz="2800" dirty="0" smtClean="0"/>
              <a:t>kostenlos. </a:t>
            </a:r>
            <a:r>
              <a:rPr lang="de-DE" sz="2800" dirty="0"/>
              <a:t>Falls </a:t>
            </a:r>
            <a:r>
              <a:rPr lang="de-DE" sz="2800" dirty="0" smtClean="0"/>
              <a:t>man </a:t>
            </a:r>
            <a:r>
              <a:rPr lang="de-DE" sz="2800" dirty="0"/>
              <a:t>mehr Speicherplatz </a:t>
            </a:r>
            <a:r>
              <a:rPr lang="de-DE" sz="2800" dirty="0" smtClean="0"/>
              <a:t>benötigt</a:t>
            </a:r>
            <a:r>
              <a:rPr lang="de-DE" sz="2800" dirty="0"/>
              <a:t>, kannst </a:t>
            </a:r>
            <a:r>
              <a:rPr lang="de-DE" sz="2800" dirty="0" smtClean="0"/>
              <a:t>man </a:t>
            </a:r>
            <a:r>
              <a:rPr lang="de-DE" sz="2800" dirty="0"/>
              <a:t>unter </a:t>
            </a:r>
            <a:r>
              <a:rPr lang="de-DE" sz="2800" dirty="0" smtClean="0"/>
              <a:t>www.dropbox.com den </a:t>
            </a:r>
            <a:r>
              <a:rPr lang="de-DE" sz="2800" dirty="0"/>
              <a:t>Speicherplatz auf bis zu 100 GB erhöhen</a:t>
            </a:r>
            <a:r>
              <a:rPr lang="de-DE" sz="2800" dirty="0" smtClean="0"/>
              <a:t>.</a:t>
            </a:r>
            <a:endParaRPr lang="de-DE" sz="2800" dirty="0"/>
          </a:p>
        </p:txBody>
      </p:sp>
    </p:spTree>
    <p:extLst>
      <p:ext uri="{BB962C8B-B14F-4D97-AF65-F5344CB8AC3E}">
        <p14:creationId xmlns:p14="http://schemas.microsoft.com/office/powerpoint/2010/main" val="1394494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Endlich!!! Die Dropbox </a:t>
            </a:r>
            <a:r>
              <a:rPr lang="de-DE" dirty="0" smtClean="0">
                <a:sym typeface="Wingdings" panose="05000000000000000000" pitchFamily="2" charset="2"/>
              </a:rPr>
              <a:t></a:t>
            </a:r>
            <a:endParaRPr lang="de-DE" dirty="0"/>
          </a:p>
        </p:txBody>
      </p:sp>
      <p:sp>
        <p:nvSpPr>
          <p:cNvPr id="3" name="Inhaltsplatzhalter 2"/>
          <p:cNvSpPr>
            <a:spLocks noGrp="1"/>
          </p:cNvSpPr>
          <p:nvPr>
            <p:ph idx="1"/>
          </p:nvPr>
        </p:nvSpPr>
        <p:spPr/>
        <p:txBody>
          <a:bodyPr/>
          <a:lstStyle/>
          <a:p>
            <a:r>
              <a:rPr lang="de-DE" sz="2800" dirty="0"/>
              <a:t>Wie viel Speicherplatz bietet meine Dropbox?</a:t>
            </a:r>
          </a:p>
          <a:p>
            <a:r>
              <a:rPr lang="de-DE" sz="2800" dirty="0"/>
              <a:t>Kostenlose Konten verfügen über 2 GB Speicher (wobei gelöschte und geänderte Dateien keinen verfügbaren Speicherplatz belegen). Du kannst deinen verfügbaren Speicherplatz jederzeit auf deiner Kontoübersichtsseite anzeigen. Dabei musst du beachten, dass sich die Dateien in deinem Dropbox Ordner immer noch auf deiner Festplatte befinden, du benötigst also mindestens gleich viel freien Speicherplatz auf deiner Festplatte wie in deinem Dropbox Konto.</a:t>
            </a:r>
          </a:p>
          <a:p>
            <a:endParaRPr lang="de-DE" dirty="0"/>
          </a:p>
        </p:txBody>
      </p:sp>
    </p:spTree>
    <p:extLst>
      <p:ext uri="{BB962C8B-B14F-4D97-AF65-F5344CB8AC3E}">
        <p14:creationId xmlns:p14="http://schemas.microsoft.com/office/powerpoint/2010/main" val="2535313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Es Geht Los: Dropbox Erstellen</a:t>
            </a:r>
            <a:endParaRPr lang="de-DE" dirty="0"/>
          </a:p>
        </p:txBody>
      </p:sp>
      <p:sp>
        <p:nvSpPr>
          <p:cNvPr id="3" name="Inhaltsplatzhalter 2"/>
          <p:cNvSpPr>
            <a:spLocks noGrp="1"/>
          </p:cNvSpPr>
          <p:nvPr>
            <p:ph idx="1"/>
          </p:nvPr>
        </p:nvSpPr>
        <p:spPr/>
        <p:txBody>
          <a:bodyPr>
            <a:noAutofit/>
          </a:bodyPr>
          <a:lstStyle/>
          <a:p>
            <a:r>
              <a:rPr lang="de-DE" sz="2800" dirty="0"/>
              <a:t>Um eine Dropbox zu erstellen, müssen Sie sich bei Dropbox.com einen Account anlegen. </a:t>
            </a:r>
            <a:endParaRPr lang="de-DE" sz="2800" dirty="0" smtClean="0"/>
          </a:p>
          <a:p>
            <a:r>
              <a:rPr lang="de-DE" sz="2800" dirty="0" smtClean="0">
                <a:hlinkClick r:id="rId3"/>
              </a:rPr>
              <a:t>www.dropbox.com</a:t>
            </a:r>
            <a:endParaRPr lang="de-DE" sz="2800" dirty="0"/>
          </a:p>
          <a:p>
            <a:r>
              <a:rPr lang="de-DE" sz="2800" dirty="0" smtClean="0"/>
              <a:t>Geben </a:t>
            </a:r>
            <a:r>
              <a:rPr lang="de-DE" sz="2800" dirty="0"/>
              <a:t>Sie unter "Ein Konto erstellen" ihren Namen, ihre E-Mail-Adresse und das zu verwendende Passwort an und klicken Sie auf "Konto erstellen</a:t>
            </a:r>
            <a:r>
              <a:rPr lang="de-DE" sz="2800" dirty="0" smtClean="0"/>
              <a:t>".</a:t>
            </a:r>
            <a:endParaRPr lang="de-DE" sz="2800" dirty="0"/>
          </a:p>
        </p:txBody>
      </p:sp>
    </p:spTree>
    <p:extLst>
      <p:ext uri="{BB962C8B-B14F-4D97-AF65-F5344CB8AC3E}">
        <p14:creationId xmlns:p14="http://schemas.microsoft.com/office/powerpoint/2010/main" val="42433541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Es Geht Los: Dropbox Erstellen</a:t>
            </a:r>
          </a:p>
        </p:txBody>
      </p:sp>
      <p:sp>
        <p:nvSpPr>
          <p:cNvPr id="3" name="Inhaltsplatzhalter 2"/>
          <p:cNvSpPr>
            <a:spLocks noGrp="1"/>
          </p:cNvSpPr>
          <p:nvPr>
            <p:ph idx="1"/>
          </p:nvPr>
        </p:nvSpPr>
        <p:spPr/>
        <p:txBody>
          <a:bodyPr/>
          <a:lstStyle/>
          <a:p>
            <a:r>
              <a:rPr lang="de-DE" sz="2800" dirty="0"/>
              <a:t>Die Webseite schickt an die angegebene E-Mail-Adresse eine Bestätigungs-Mail und leitet sie weiter zum Download der Dropbox-Software, passend zum gerade verwendeten Betriebssystem. Laden Sie die Software herunter und schauen Sie in Ihrem E-Mail-Postfach nach der Bestätigungs-E-Mail (möglicherweise ist sie im SPAM- oder Junk-Mail-Ordner gelandet). In der E-Mail befindet sich ein Bestätigungslink, den Sie entweder anklicken oder markieren, kopieren und in die Adressleiste ihres Browsers einfügen und danach Enter drücken.</a:t>
            </a:r>
          </a:p>
          <a:p>
            <a:endParaRPr lang="de-DE" dirty="0"/>
          </a:p>
        </p:txBody>
      </p:sp>
    </p:spTree>
    <p:extLst>
      <p:ext uri="{BB962C8B-B14F-4D97-AF65-F5344CB8AC3E}">
        <p14:creationId xmlns:p14="http://schemas.microsoft.com/office/powerpoint/2010/main" val="3290032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Cloud-Computing – Definition (Wikipedia)</a:t>
            </a:r>
          </a:p>
        </p:txBody>
      </p:sp>
      <p:pic>
        <p:nvPicPr>
          <p:cNvPr id="2052" name="Picture 4" descr="http://uwemeding.com/wp-content/uploads/2015/03/Cloud-computing-concep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6505" y="1853596"/>
            <a:ext cx="5486538" cy="4830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6043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Cloud-Computing – Definition (Wikipedia)</a:t>
            </a:r>
          </a:p>
        </p:txBody>
      </p:sp>
      <p:sp>
        <p:nvSpPr>
          <p:cNvPr id="3" name="Inhaltsplatzhalter 2"/>
          <p:cNvSpPr>
            <a:spLocks noGrp="1"/>
          </p:cNvSpPr>
          <p:nvPr>
            <p:ph idx="1"/>
          </p:nvPr>
        </p:nvSpPr>
        <p:spPr>
          <a:xfrm>
            <a:off x="1024128" y="1931831"/>
            <a:ext cx="9720073" cy="4778061"/>
          </a:xfrm>
        </p:spPr>
        <p:txBody>
          <a:bodyPr>
            <a:normAutofit/>
          </a:bodyPr>
          <a:lstStyle/>
          <a:p>
            <a:r>
              <a:rPr lang="de-DE" sz="2400" dirty="0" smtClean="0"/>
              <a:t>Technischer </a:t>
            </a:r>
            <a:r>
              <a:rPr lang="de-DE" sz="2400" dirty="0"/>
              <a:t>formuliert umschreibt das Cloud Computing den Ansatz, abstrahierte IT-Infrastrukturen (z. B. Rechenkapazität, Datenspeicher, Netzwerkkapazitäten oder auch fertige Software) dynamisch an den Bedarf angepasst über ein Netzwerk zur Verfügung zu stellen. </a:t>
            </a:r>
            <a:endParaRPr lang="de-DE" sz="2400" dirty="0" smtClean="0"/>
          </a:p>
          <a:p>
            <a:r>
              <a:rPr lang="de-DE" sz="2400" dirty="0" smtClean="0"/>
              <a:t>Aus </a:t>
            </a:r>
            <a:r>
              <a:rPr lang="de-DE" sz="2400" dirty="0"/>
              <a:t>Nutzersicht scheint die zur Verfügung gestellte abstrahierte IT-Infrastruktur fern und undurchsichtig, wie von einer „Wolke“ verhüllt. </a:t>
            </a:r>
            <a:endParaRPr lang="de-DE" sz="2400" dirty="0" smtClean="0"/>
          </a:p>
          <a:p>
            <a:r>
              <a:rPr lang="de-DE" sz="2400" dirty="0" smtClean="0"/>
              <a:t>Angebot </a:t>
            </a:r>
            <a:r>
              <a:rPr lang="de-DE" sz="2400" dirty="0"/>
              <a:t>und Nutzung dieser Dienstleistungen erfolgen dabei ausschließlich über definierte technische Schnittstellen und Protokolle sowie über lokale Browserfunktionen. Die Spannweite der im Rahmen des Cloud </a:t>
            </a:r>
            <a:r>
              <a:rPr lang="de-DE" sz="2400" dirty="0" err="1"/>
              <a:t>Computings</a:t>
            </a:r>
            <a:r>
              <a:rPr lang="de-DE" sz="2400" dirty="0"/>
              <a:t> angebotenen Dienstleistungen umfasst das gesamte Spektrum der Informationstechnik und beinhaltet unter anderem Infrastruktur (z. B. Rechenleistung, Speicherplatz), Plattformen und Software</a:t>
            </a:r>
            <a:r>
              <a:rPr lang="de-DE" sz="2400" dirty="0" smtClean="0"/>
              <a:t>.</a:t>
            </a:r>
            <a:endParaRPr lang="de-DE" sz="2400" dirty="0"/>
          </a:p>
        </p:txBody>
      </p:sp>
    </p:spTree>
    <p:extLst>
      <p:ext uri="{BB962C8B-B14F-4D97-AF65-F5344CB8AC3E}">
        <p14:creationId xmlns:p14="http://schemas.microsoft.com/office/powerpoint/2010/main" val="2514916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Cloud-Computing – Definition (Wikipedia)</a:t>
            </a:r>
          </a:p>
        </p:txBody>
      </p:sp>
      <p:sp>
        <p:nvSpPr>
          <p:cNvPr id="3" name="Inhaltsplatzhalter 2"/>
          <p:cNvSpPr>
            <a:spLocks noGrp="1"/>
          </p:cNvSpPr>
          <p:nvPr>
            <p:ph idx="1"/>
          </p:nvPr>
        </p:nvSpPr>
        <p:spPr>
          <a:xfrm>
            <a:off x="1024128" y="1931832"/>
            <a:ext cx="9720073" cy="1442434"/>
          </a:xfrm>
        </p:spPr>
        <p:txBody>
          <a:bodyPr>
            <a:normAutofit/>
          </a:bodyPr>
          <a:lstStyle/>
          <a:p>
            <a:r>
              <a:rPr lang="de-DE" dirty="0"/>
              <a:t>Der Zugriff auf die entfernten Systeme erfolgt über ein Netzwerk, beispielsweise das des Internets. Es gibt aber im Kontext von Firmen auch sogenannte „Private Clouds“, bei denen die Bereitstellung über ein firmeninternes Intranet erfolgt.</a:t>
            </a:r>
          </a:p>
          <a:p>
            <a:endParaRPr lang="de-DE" dirty="0"/>
          </a:p>
        </p:txBody>
      </p:sp>
      <p:pic>
        <p:nvPicPr>
          <p:cNvPr id="4" name="Grafik 3"/>
          <p:cNvPicPr>
            <a:picLocks noChangeAspect="1"/>
          </p:cNvPicPr>
          <p:nvPr/>
        </p:nvPicPr>
        <p:blipFill>
          <a:blip r:embed="rId3"/>
          <a:stretch>
            <a:fillRect/>
          </a:stretch>
        </p:blipFill>
        <p:spPr>
          <a:xfrm>
            <a:off x="3193960" y="3374266"/>
            <a:ext cx="4726547" cy="3335592"/>
          </a:xfrm>
          <a:prstGeom prst="rect">
            <a:avLst/>
          </a:prstGeom>
        </p:spPr>
      </p:pic>
    </p:spTree>
    <p:extLst>
      <p:ext uri="{BB962C8B-B14F-4D97-AF65-F5344CB8AC3E}">
        <p14:creationId xmlns:p14="http://schemas.microsoft.com/office/powerpoint/2010/main" val="3529894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Dropbox-Alternativen: 7 kostenlose Cloud-Speicher (aus. „Chip-Praxistipp)</a:t>
            </a:r>
          </a:p>
        </p:txBody>
      </p:sp>
      <p:sp>
        <p:nvSpPr>
          <p:cNvPr id="4" name="Textfeld 3"/>
          <p:cNvSpPr txBox="1"/>
          <p:nvPr/>
        </p:nvSpPr>
        <p:spPr>
          <a:xfrm>
            <a:off x="1024127" y="2514600"/>
            <a:ext cx="9625943" cy="1815882"/>
          </a:xfrm>
          <a:prstGeom prst="rect">
            <a:avLst/>
          </a:prstGeom>
          <a:noFill/>
        </p:spPr>
        <p:txBody>
          <a:bodyPr wrap="square" rtlCol="0">
            <a:spAutoFit/>
          </a:bodyPr>
          <a:lstStyle/>
          <a:p>
            <a:r>
              <a:rPr lang="de-DE" sz="2800" dirty="0" smtClean="0">
                <a:solidFill>
                  <a:schemeClr val="accent2">
                    <a:lumMod val="75000"/>
                  </a:schemeClr>
                </a:solidFill>
              </a:rPr>
              <a:t>Sieben Alternativen zum Cloud-Speicher Dropbox:</a:t>
            </a:r>
          </a:p>
          <a:p>
            <a:endParaRPr lang="de-DE" sz="2800" dirty="0">
              <a:solidFill>
                <a:schemeClr val="accent2">
                  <a:lumMod val="75000"/>
                </a:schemeClr>
              </a:solidFill>
            </a:endParaRPr>
          </a:p>
          <a:p>
            <a:r>
              <a:rPr lang="de-DE" sz="2800" dirty="0" smtClean="0"/>
              <a:t>Es handelt sich um kostenlose Cloud-Dienste, bei denen Sie bei Bedarf zusätzlichen Speicher kaufen können.</a:t>
            </a:r>
            <a:endParaRPr lang="de-DE" sz="2800" dirty="0"/>
          </a:p>
        </p:txBody>
      </p:sp>
    </p:spTree>
    <p:extLst>
      <p:ext uri="{BB962C8B-B14F-4D97-AF65-F5344CB8AC3E}">
        <p14:creationId xmlns:p14="http://schemas.microsoft.com/office/powerpoint/2010/main" val="24991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
            </a:r>
            <a:br>
              <a:rPr lang="de-DE" dirty="0" smtClean="0"/>
            </a:br>
            <a:r>
              <a:rPr lang="de-DE" dirty="0" smtClean="0"/>
              <a:t>Die </a:t>
            </a:r>
            <a:r>
              <a:rPr lang="de-DE" dirty="0"/>
              <a:t>Cloud-Alternative von Google: </a:t>
            </a:r>
            <a:r>
              <a:rPr lang="de-DE" dirty="0" smtClean="0"/>
              <a:t/>
            </a:r>
            <a:br>
              <a:rPr lang="de-DE" dirty="0" smtClean="0"/>
            </a:br>
            <a:r>
              <a:rPr lang="de-DE" dirty="0" smtClean="0"/>
              <a:t>Google </a:t>
            </a:r>
            <a:r>
              <a:rPr lang="de-DE" dirty="0"/>
              <a:t>Drive</a:t>
            </a:r>
            <a:br>
              <a:rPr lang="de-DE" dirty="0"/>
            </a:br>
            <a:endParaRPr lang="de-DE" dirty="0"/>
          </a:p>
        </p:txBody>
      </p:sp>
      <p:sp>
        <p:nvSpPr>
          <p:cNvPr id="3" name="Inhaltsplatzhalter 2"/>
          <p:cNvSpPr>
            <a:spLocks noGrp="1"/>
          </p:cNvSpPr>
          <p:nvPr>
            <p:ph idx="1"/>
          </p:nvPr>
        </p:nvSpPr>
        <p:spPr/>
        <p:txBody>
          <a:bodyPr>
            <a:normAutofit/>
          </a:bodyPr>
          <a:lstStyle/>
          <a:p>
            <a:r>
              <a:rPr lang="de-DE" sz="2800" dirty="0" smtClean="0">
                <a:solidFill>
                  <a:schemeClr val="accent2">
                    <a:lumMod val="75000"/>
                  </a:schemeClr>
                </a:solidFill>
              </a:rPr>
              <a:t>Google </a:t>
            </a:r>
            <a:r>
              <a:rPr lang="de-DE" sz="2800" dirty="0">
                <a:solidFill>
                  <a:schemeClr val="accent2">
                    <a:lumMod val="75000"/>
                  </a:schemeClr>
                </a:solidFill>
              </a:rPr>
              <a:t>Drive </a:t>
            </a:r>
            <a:r>
              <a:rPr lang="de-DE" sz="2800" dirty="0"/>
              <a:t>nutzen Sie einfach mit Ihrem Google-Account und ist deswegen eine besonders schnelle und einfache Dropbox-Alternative.</a:t>
            </a:r>
          </a:p>
          <a:p>
            <a:r>
              <a:rPr lang="de-DE" sz="2800" dirty="0"/>
              <a:t>Kapazität: 15 </a:t>
            </a:r>
            <a:r>
              <a:rPr lang="de-DE" sz="2800" dirty="0" err="1"/>
              <a:t>GByte</a:t>
            </a:r>
            <a:r>
              <a:rPr lang="de-DE" sz="2800" dirty="0"/>
              <a:t> Speicherplatz zusammen mit dem </a:t>
            </a:r>
            <a:r>
              <a:rPr lang="de-DE" sz="2800" dirty="0" err="1"/>
              <a:t>GMail</a:t>
            </a:r>
            <a:r>
              <a:rPr lang="de-DE" sz="2800" dirty="0"/>
              <a:t>-Postfach</a:t>
            </a:r>
          </a:p>
          <a:p>
            <a:r>
              <a:rPr lang="de-DE" sz="2800" dirty="0"/>
              <a:t>Besonderheiten: Integriert sind die Google-Drive-Anwendungen, mit denen Sie Dokumente und vieles mehr erstellen können.</a:t>
            </a:r>
          </a:p>
        </p:txBody>
      </p:sp>
    </p:spTree>
    <p:extLst>
      <p:ext uri="{BB962C8B-B14F-4D97-AF65-F5344CB8AC3E}">
        <p14:creationId xmlns:p14="http://schemas.microsoft.com/office/powerpoint/2010/main" val="39889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7 </a:t>
            </a:r>
            <a:r>
              <a:rPr lang="de-DE" dirty="0" err="1"/>
              <a:t>GByte</a:t>
            </a:r>
            <a:r>
              <a:rPr lang="de-DE" dirty="0"/>
              <a:t> Cloud-Speicher bei Microsoft OneDrive</a:t>
            </a:r>
            <a:br>
              <a:rPr lang="de-DE" dirty="0"/>
            </a:br>
            <a:endParaRPr lang="de-DE" dirty="0"/>
          </a:p>
        </p:txBody>
      </p:sp>
      <p:sp>
        <p:nvSpPr>
          <p:cNvPr id="3" name="Inhaltsplatzhalter 2"/>
          <p:cNvSpPr>
            <a:spLocks noGrp="1"/>
          </p:cNvSpPr>
          <p:nvPr>
            <p:ph idx="1"/>
          </p:nvPr>
        </p:nvSpPr>
        <p:spPr/>
        <p:txBody>
          <a:bodyPr>
            <a:noAutofit/>
          </a:bodyPr>
          <a:lstStyle/>
          <a:p>
            <a:r>
              <a:rPr lang="de-DE" sz="2800" dirty="0" smtClean="0"/>
              <a:t>Der </a:t>
            </a:r>
            <a:r>
              <a:rPr lang="de-DE" sz="2800" dirty="0"/>
              <a:t>Cloud-Service Microsoft </a:t>
            </a:r>
            <a:r>
              <a:rPr lang="de-DE" sz="2800" dirty="0">
                <a:solidFill>
                  <a:schemeClr val="accent2">
                    <a:lumMod val="75000"/>
                  </a:schemeClr>
                </a:solidFill>
              </a:rPr>
              <a:t>OneDrive</a:t>
            </a:r>
            <a:r>
              <a:rPr lang="de-DE" sz="2800" dirty="0"/>
              <a:t> (ehemals SkyDrive) lockt seit der Umbenennung mit mehr kostenlosem Speicherplatz.</a:t>
            </a:r>
          </a:p>
          <a:p>
            <a:r>
              <a:rPr lang="de-DE" sz="2800" dirty="0"/>
              <a:t>Kapazität: 7 </a:t>
            </a:r>
            <a:r>
              <a:rPr lang="de-DE" sz="2800" dirty="0" err="1"/>
              <a:t>GByte</a:t>
            </a:r>
            <a:r>
              <a:rPr lang="de-DE" sz="2800" dirty="0"/>
              <a:t> zusammen mit dem Outlook-Postfach; mit Prämien auf bis zu 15 </a:t>
            </a:r>
            <a:r>
              <a:rPr lang="de-DE" sz="2800" dirty="0" err="1"/>
              <a:t>GByte</a:t>
            </a:r>
            <a:r>
              <a:rPr lang="de-DE" sz="2800" dirty="0"/>
              <a:t> erweiterbar.</a:t>
            </a:r>
          </a:p>
          <a:p>
            <a:r>
              <a:rPr lang="de-DE" sz="2800" dirty="0"/>
              <a:t>Besonderheiten: OneDrive ist mit dem Microsoft E-Mail-Dienst Outlook verbunden und kann per App auch von der XBOX aus genutzt werden.</a:t>
            </a:r>
          </a:p>
          <a:p>
            <a:r>
              <a:rPr lang="de-DE" sz="2800" dirty="0"/>
              <a:t>Ähnlich wie bei Dropbox erhalten Sie zusätzlichen Speicherplatz für jeden geworbenen Freund (500 MByte) und für die Aktivierung des Kamera-Backups (3 </a:t>
            </a:r>
            <a:r>
              <a:rPr lang="de-DE" sz="2800" dirty="0" err="1"/>
              <a:t>GByte</a:t>
            </a:r>
            <a:r>
              <a:rPr lang="de-DE" sz="2800" dirty="0"/>
              <a:t>).</a:t>
            </a:r>
          </a:p>
        </p:txBody>
      </p:sp>
    </p:spTree>
    <p:extLst>
      <p:ext uri="{BB962C8B-B14F-4D97-AF65-F5344CB8AC3E}">
        <p14:creationId xmlns:p14="http://schemas.microsoft.com/office/powerpoint/2010/main" val="3533484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Amazon Cloud </a:t>
            </a:r>
            <a:r>
              <a:rPr lang="de-DE" dirty="0" smtClean="0"/>
              <a:t>Drive</a:t>
            </a:r>
            <a:r>
              <a:rPr lang="de-DE" dirty="0"/>
              <a:t/>
            </a:r>
            <a:br>
              <a:rPr lang="de-DE" dirty="0"/>
            </a:br>
            <a:endParaRPr lang="de-DE" dirty="0"/>
          </a:p>
        </p:txBody>
      </p:sp>
      <p:sp>
        <p:nvSpPr>
          <p:cNvPr id="3" name="Inhaltsplatzhalter 2"/>
          <p:cNvSpPr>
            <a:spLocks noGrp="1"/>
          </p:cNvSpPr>
          <p:nvPr>
            <p:ph idx="1"/>
          </p:nvPr>
        </p:nvSpPr>
        <p:spPr/>
        <p:txBody>
          <a:bodyPr>
            <a:normAutofit/>
          </a:bodyPr>
          <a:lstStyle/>
          <a:p>
            <a:r>
              <a:rPr lang="de-DE" sz="2800" dirty="0" smtClean="0"/>
              <a:t>Der </a:t>
            </a:r>
            <a:r>
              <a:rPr lang="de-DE" sz="2800" dirty="0"/>
              <a:t>Online-Versandhändler Amazon steigt nun auch in Deutschland in die Cloud-Branche ein: </a:t>
            </a:r>
            <a:r>
              <a:rPr lang="de-DE" sz="2800" dirty="0">
                <a:solidFill>
                  <a:schemeClr val="accent2">
                    <a:lumMod val="75000"/>
                  </a:schemeClr>
                </a:solidFill>
              </a:rPr>
              <a:t>Amazon Cloud Drive </a:t>
            </a:r>
            <a:r>
              <a:rPr lang="de-DE" sz="2800" dirty="0"/>
              <a:t>ist auf den ersten Blick zwar nicht so attraktiv wie die Konkurrenz, hat jedoch einen interessanten Vorteil.</a:t>
            </a:r>
          </a:p>
          <a:p>
            <a:r>
              <a:rPr lang="de-DE" sz="2800" dirty="0"/>
              <a:t>Kapazität: Als Amazon-Mitglied erhalten Sie 5 </a:t>
            </a:r>
            <a:r>
              <a:rPr lang="de-DE" sz="2800" dirty="0" err="1"/>
              <a:t>GByte</a:t>
            </a:r>
            <a:r>
              <a:rPr lang="de-DE" sz="2800" dirty="0"/>
              <a:t> Speicherplatz. Zusätzlicher Speicher lässt sich erwerben.</a:t>
            </a:r>
          </a:p>
          <a:p>
            <a:r>
              <a:rPr lang="de-DE" sz="2800" dirty="0"/>
              <a:t>Besonderheiten: Haben Sie ein kostenpflichtiges Amazon-Prime-Abo abgeschlossen, erhalten Sie in Cloud Drive unendlichen Speicherplatz für Fotos.</a:t>
            </a:r>
          </a:p>
        </p:txBody>
      </p:sp>
    </p:spTree>
    <p:extLst>
      <p:ext uri="{BB962C8B-B14F-4D97-AF65-F5344CB8AC3E}">
        <p14:creationId xmlns:p14="http://schemas.microsoft.com/office/powerpoint/2010/main" val="24423870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0</TotalTime>
  <Words>1143</Words>
  <Application>Microsoft Office PowerPoint</Application>
  <PresentationFormat>Breitbild</PresentationFormat>
  <Paragraphs>99</Paragraphs>
  <Slides>25</Slides>
  <Notes>25</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25</vt:i4>
      </vt:variant>
    </vt:vector>
  </HeadingPairs>
  <TitlesOfParts>
    <vt:vector size="31" baseType="lpstr">
      <vt:lpstr>Calibri</vt:lpstr>
      <vt:lpstr>Tw Cen MT</vt:lpstr>
      <vt:lpstr>Tw Cen MT Condensed</vt:lpstr>
      <vt:lpstr>Wingdings</vt:lpstr>
      <vt:lpstr>Wingdings 3</vt:lpstr>
      <vt:lpstr>Integral</vt:lpstr>
      <vt:lpstr>Dropbox &amp; Co.</vt:lpstr>
      <vt:lpstr>Cloud-Computing – Definition (Wikipedia)</vt:lpstr>
      <vt:lpstr>Cloud-Computing – Definition (Wikipedia)</vt:lpstr>
      <vt:lpstr>Cloud-Computing – Definition (Wikipedia)</vt:lpstr>
      <vt:lpstr>Cloud-Computing – Definition (Wikipedia)</vt:lpstr>
      <vt:lpstr>Dropbox-Alternativen: 7 kostenlose Cloud-Speicher (aus. „Chip-Praxistipp)</vt:lpstr>
      <vt:lpstr> Die Cloud-Alternative von Google:  Google Drive </vt:lpstr>
      <vt:lpstr>7 GByte Cloud-Speicher bei Microsoft OneDrive </vt:lpstr>
      <vt:lpstr>Amazon Cloud Drive </vt:lpstr>
      <vt:lpstr>Viel Speicherplatz mit der TelekomCloud </vt:lpstr>
      <vt:lpstr>Cubby:5 GByte kostenloser Cloud-Speicher </vt:lpstr>
      <vt:lpstr>SugarSync </vt:lpstr>
      <vt:lpstr>15 GByte Speicherplatz bei Copy </vt:lpstr>
      <vt:lpstr>Last but not Least: iCloud</vt:lpstr>
      <vt:lpstr>Last but not Least: iCloud</vt:lpstr>
      <vt:lpstr>Sicherheit in der Cloud</vt:lpstr>
      <vt:lpstr>Die Dropbox </vt:lpstr>
      <vt:lpstr>Endlich!!! Die Dropbox </vt:lpstr>
      <vt:lpstr>Endlich!!! Die Dropbox </vt:lpstr>
      <vt:lpstr>Endlich!!! Die Dropbox </vt:lpstr>
      <vt:lpstr>Endlich!!! Die Dropbox </vt:lpstr>
      <vt:lpstr>Endlich!!! Die Dropbox </vt:lpstr>
      <vt:lpstr>Endlich!!! Die Dropbox </vt:lpstr>
      <vt:lpstr>Es Geht Los: Dropbox Erstellen</vt:lpstr>
      <vt:lpstr>Es Geht Los: Dropbox Erstellen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Dropbox &amp; Co.</dc:title>
  <dc:creator>Petra Cammarota</dc:creator>
  <cp:lastModifiedBy>Petra Cammarota</cp:lastModifiedBy>
  <cp:revision>12</cp:revision>
  <dcterms:created xsi:type="dcterms:W3CDTF">2015-06-14T20:37:03Z</dcterms:created>
  <dcterms:modified xsi:type="dcterms:W3CDTF">2016-01-12T11:14:33Z</dcterms:modified>
</cp:coreProperties>
</file>